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notesMasterIdLst>
    <p:notesMasterId r:id="rId11"/>
  </p:notesMasterIdLst>
  <p:sldIdLst>
    <p:sldId id="257" r:id="rId5"/>
    <p:sldId id="265" r:id="rId6"/>
    <p:sldId id="263" r:id="rId7"/>
    <p:sldId id="262" r:id="rId8"/>
    <p:sldId id="264"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86134" autoAdjust="0"/>
  </p:normalViewPr>
  <p:slideViewPr>
    <p:cSldViewPr snapToGrid="0">
      <p:cViewPr varScale="1">
        <p:scale>
          <a:sx n="98" d="100"/>
          <a:sy n="98" d="100"/>
        </p:scale>
        <p:origin x="107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pPr>
            <a:lnSpc>
              <a:spcPct val="100000"/>
            </a:lnSpc>
            <a:defRPr cap="all"/>
          </a:pPr>
          <a:r>
            <a:rPr lang="en-US" dirty="0"/>
            <a:t>Use a linear regression model to predict food sales</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t>Visuals suggest food sales are dependent on unknown, independent factor(s)</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r>
            <a:rPr lang="en-US" dirty="0"/>
            <a:t>Gathering data on customers’ purchase reasons is recommended for future studies</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50B3CE7C-E10B-4E23-BD93-03664997C932}" type="pres">
      <dgm:prSet presAssocID="{01A66772-F185-4D58-B8BB-E9370D7A7A2B}" presName="root" presStyleCnt="0">
        <dgm:presLayoutVars>
          <dgm:dir/>
          <dgm:resizeHandles val="exact"/>
        </dgm:presLayoutVars>
      </dgm:prSet>
      <dgm:spPr/>
    </dgm:pt>
    <dgm:pt modelId="{DE9CE479-E4AE-4283-AEF1-10C1535B4324}" type="pres">
      <dgm:prSet presAssocID="{40FC4FFE-8987-4A26-B7F4-8A516F18ADAE}" presName="compNode" presStyleCnt="0"/>
      <dgm:spPr/>
    </dgm:pt>
    <dgm:pt modelId="{B59FCF02-CAD2-4D6F-9542-AD86711168CA}" type="pres">
      <dgm:prSet presAssocID="{40FC4FFE-8987-4A26-B7F4-8A516F18ADAE}" presName="iconBgRect" presStyleLbl="bgShp" presStyleIdx="0" presStyleCnt="3"/>
      <dgm:spPr/>
    </dgm:pt>
    <dgm:pt modelId="{7C175B98-93F4-4D7C-BB95-1514AB879CD5}" type="pres">
      <dgm:prSet presAssocID="{40FC4FFE-8987-4A26-B7F4-8A516F18ADA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Bar graph with downward trend"/>
        </a:ext>
      </dgm:extLst>
    </dgm:pt>
    <dgm:pt modelId="{677A3090-5F01-43FD-9FA6-C0420AD80FD6}" type="pres">
      <dgm:prSet presAssocID="{40FC4FFE-8987-4A26-B7F4-8A516F18ADAE}" presName="spaceRect" presStyleCnt="0"/>
      <dgm:spPr/>
    </dgm:pt>
    <dgm:pt modelId="{127117FB-F8A7-4A20-A8A7-EC686DDC76D0}" type="pres">
      <dgm:prSet presAssocID="{40FC4FFE-8987-4A26-B7F4-8A516F18ADAE}" presName="textRect" presStyleLbl="revTx" presStyleIdx="0" presStyleCnt="3">
        <dgm:presLayoutVars>
          <dgm:chMax val="1"/>
          <dgm:chPref val="1"/>
        </dgm:presLayoutVars>
      </dgm:prSet>
      <dgm:spPr/>
    </dgm:pt>
    <dgm:pt modelId="{FD1EED9C-83D3-41AD-A09B-D3B36354168F}" type="pres">
      <dgm:prSet presAssocID="{5B62599A-5C9B-48E7-896E-EA782AC60C8B}" presName="sibTrans" presStyleCnt="0"/>
      <dgm:spPr/>
    </dgm:pt>
    <dgm:pt modelId="{C998AB0A-577D-44AA-A068-F634DDE7BD47}" type="pres">
      <dgm:prSet presAssocID="{49225C73-1633-42F1-AB3B-7CB183E5F8B8}" presName="compNode" presStyleCnt="0"/>
      <dgm:spPr/>
    </dgm:pt>
    <dgm:pt modelId="{BCD8CDD9-0C56-4401-ADB1-8B48DAB2C96F}" type="pres">
      <dgm:prSet presAssocID="{49225C73-1633-42F1-AB3B-7CB183E5F8B8}" presName="iconBgRect" presStyleLbl="bgShp" presStyleIdx="1" presStyleCnt="3"/>
      <dgm:spPr/>
    </dgm:pt>
    <dgm:pt modelId="{DB4CA7C4-FCA1-4127-B20A-2A5C031A3CF4}" type="pres">
      <dgm:prSet presAssocID="{49225C73-1633-42F1-AB3B-7CB183E5F8B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resentation with bar chart"/>
        </a:ext>
      </dgm:extLst>
    </dgm:pt>
    <dgm:pt modelId="{9B0C8FBF-0BDD-48A5-967E-F3FE71659F6A}" type="pres">
      <dgm:prSet presAssocID="{49225C73-1633-42F1-AB3B-7CB183E5F8B8}" presName="spaceRect" presStyleCnt="0"/>
      <dgm:spPr/>
    </dgm:pt>
    <dgm:pt modelId="{7E6FE37A-5DB0-4899-9FCB-0CE39BC185F8}" type="pres">
      <dgm:prSet presAssocID="{49225C73-1633-42F1-AB3B-7CB183E5F8B8}" presName="textRect" presStyleLbl="revTx" presStyleIdx="1" presStyleCnt="3">
        <dgm:presLayoutVars>
          <dgm:chMax val="1"/>
          <dgm:chPref val="1"/>
        </dgm:presLayoutVars>
      </dgm:prSet>
      <dgm:spPr/>
    </dgm:pt>
    <dgm:pt modelId="{5A266296-0042-402F-92EF-D59AB148E92E}" type="pres">
      <dgm:prSet presAssocID="{9646853A-8964-4519-A5B1-0B7D18B2983D}" presName="sibTrans" presStyleCnt="0"/>
      <dgm:spPr/>
    </dgm:pt>
    <dgm:pt modelId="{ECFA770B-DE2C-4683-A038-58D0FE44BC27}" type="pres">
      <dgm:prSet presAssocID="{1C383F32-22E8-4F62-A3E0-BDC3D5F48992}" presName="compNode" presStyleCnt="0"/>
      <dgm:spPr/>
    </dgm:pt>
    <dgm:pt modelId="{FF93E135-77D6-48A0-8871-9BC93D705D06}" type="pres">
      <dgm:prSet presAssocID="{1C383F32-22E8-4F62-A3E0-BDC3D5F48992}" presName="iconBgRect" presStyleLbl="bgShp" presStyleIdx="2" presStyleCnt="3"/>
      <dgm:spPr/>
    </dgm:pt>
    <dgm:pt modelId="{39509775-983E-4110-B989-EE2CD6514BE0}" type="pres">
      <dgm:prSet presAssocID="{1C383F32-22E8-4F62-A3E0-BDC3D5F489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topwatch"/>
        </a:ext>
      </dgm:extLst>
    </dgm:pt>
    <dgm:pt modelId="{493B43B2-705C-4AE5-8A77-D8DEEDA1B5CF}" type="pres">
      <dgm:prSet presAssocID="{1C383F32-22E8-4F62-A3E0-BDC3D5F48992}" presName="spaceRect" presStyleCnt="0"/>
      <dgm:spPr/>
    </dgm:pt>
    <dgm:pt modelId="{1AEDC777-00B3-41D7-9AE1-23D741E941C3}"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7A710F69-5154-4855-ACF5-BC7C1BF85A80}" type="presOf" srcId="{49225C73-1633-42F1-AB3B-7CB183E5F8B8}" destId="{7E6FE37A-5DB0-4899-9FCB-0CE39BC185F8}" srcOrd="0" destOrd="0" presId="urn:microsoft.com/office/officeart/2018/5/layout/IconCircleLabelList"/>
    <dgm:cxn modelId="{C7AD8469-3C68-4AF9-AB82-79B0043AA120}" srcId="{01A66772-F185-4D58-B8BB-E9370D7A7A2B}" destId="{40FC4FFE-8987-4A26-B7F4-8A516F18ADAE}" srcOrd="0" destOrd="0" parTransId="{CAD7EF86-FB23-41F6-BF42-040B36DEFDB1}" sibTransId="{5B62599A-5C9B-48E7-896E-EA782AC60C8B}"/>
    <dgm:cxn modelId="{676D3A6A-6EA7-4483-BB12-0BD4A7D7AF9D}" type="presOf" srcId="{01A66772-F185-4D58-B8BB-E9370D7A7A2B}" destId="{50B3CE7C-E10B-4E23-BD93-03664997C932}" srcOrd="0" destOrd="0" presId="urn:microsoft.com/office/officeart/2018/5/layout/IconCircleLabelList"/>
    <dgm:cxn modelId="{1496FC70-DB8B-48D4-98DE-DD2856E389EE}" type="presOf" srcId="{1C383F32-22E8-4F62-A3E0-BDC3D5F48992}" destId="{1AEDC777-00B3-41D7-9AE1-23D741E941C3}" srcOrd="0" destOrd="0" presId="urn:microsoft.com/office/officeart/2018/5/layout/IconCircleLabelList"/>
    <dgm:cxn modelId="{C4CCE57E-E871-46D6-BAD5-880252C95D22}" srcId="{01A66772-F185-4D58-B8BB-E9370D7A7A2B}" destId="{1C383F32-22E8-4F62-A3E0-BDC3D5F48992}" srcOrd="2" destOrd="0" parTransId="{A7920A2F-3244-4159-AF04-6A1D38B7B317}" sibTransId="{8500F72A-2C6D-4FDF-9C1D-CA691380EB0B}"/>
    <dgm:cxn modelId="{355227E3-55E0-4343-BC8D-FC0EB1694F48}" type="presOf" srcId="{40FC4FFE-8987-4A26-B7F4-8A516F18ADAE}" destId="{127117FB-F8A7-4A20-A8A7-EC686DDC76D0}" srcOrd="0" destOrd="0" presId="urn:microsoft.com/office/officeart/2018/5/layout/IconCircleLabelList"/>
    <dgm:cxn modelId="{555498CB-3ED1-404E-A25F-EB243EFC5FB1}" type="presParOf" srcId="{50B3CE7C-E10B-4E23-BD93-03664997C932}" destId="{DE9CE479-E4AE-4283-AEF1-10C1535B4324}" srcOrd="0" destOrd="0" presId="urn:microsoft.com/office/officeart/2018/5/layout/IconCircleLabelList"/>
    <dgm:cxn modelId="{11F12D49-CD08-4D50-BD13-3ECBC3A476A4}" type="presParOf" srcId="{DE9CE479-E4AE-4283-AEF1-10C1535B4324}" destId="{B59FCF02-CAD2-4D6F-9542-AD86711168CA}" srcOrd="0" destOrd="0" presId="urn:microsoft.com/office/officeart/2018/5/layout/IconCircleLabelList"/>
    <dgm:cxn modelId="{F443A659-540B-487B-97F9-49219CF60D6B}" type="presParOf" srcId="{DE9CE479-E4AE-4283-AEF1-10C1535B4324}" destId="{7C175B98-93F4-4D7C-BB95-1514AB879CD5}" srcOrd="1" destOrd="0" presId="urn:microsoft.com/office/officeart/2018/5/layout/IconCircleLabelList"/>
    <dgm:cxn modelId="{A503D7AB-7D64-4163-93B5-1CEEDAE81823}" type="presParOf" srcId="{DE9CE479-E4AE-4283-AEF1-10C1535B4324}" destId="{677A3090-5F01-43FD-9FA6-C0420AD80FD6}" srcOrd="2" destOrd="0" presId="urn:microsoft.com/office/officeart/2018/5/layout/IconCircleLabelList"/>
    <dgm:cxn modelId="{780188ED-7DCE-45BB-B6AF-91BE48969612}" type="presParOf" srcId="{DE9CE479-E4AE-4283-AEF1-10C1535B4324}" destId="{127117FB-F8A7-4A20-A8A7-EC686DDC76D0}" srcOrd="3" destOrd="0" presId="urn:microsoft.com/office/officeart/2018/5/layout/IconCircleLabelList"/>
    <dgm:cxn modelId="{155719F8-A89B-4E96-BC49-C48BC717F480}" type="presParOf" srcId="{50B3CE7C-E10B-4E23-BD93-03664997C932}" destId="{FD1EED9C-83D3-41AD-A09B-D3B36354168F}" srcOrd="1" destOrd="0" presId="urn:microsoft.com/office/officeart/2018/5/layout/IconCircleLabelList"/>
    <dgm:cxn modelId="{2772E199-56B0-4310-A55E-67D00CA3E59E}" type="presParOf" srcId="{50B3CE7C-E10B-4E23-BD93-03664997C932}" destId="{C998AB0A-577D-44AA-A068-F634DDE7BD47}" srcOrd="2" destOrd="0" presId="urn:microsoft.com/office/officeart/2018/5/layout/IconCircleLabelList"/>
    <dgm:cxn modelId="{4E351D18-D97F-4B92-A608-2E9600B91C28}" type="presParOf" srcId="{C998AB0A-577D-44AA-A068-F634DDE7BD47}" destId="{BCD8CDD9-0C56-4401-ADB1-8B48DAB2C96F}" srcOrd="0" destOrd="0" presId="urn:microsoft.com/office/officeart/2018/5/layout/IconCircleLabelList"/>
    <dgm:cxn modelId="{B3DC724C-4569-4E9D-BD5A-49E4CD991FD0}" type="presParOf" srcId="{C998AB0A-577D-44AA-A068-F634DDE7BD47}" destId="{DB4CA7C4-FCA1-4127-B20A-2A5C031A3CF4}" srcOrd="1" destOrd="0" presId="urn:microsoft.com/office/officeart/2018/5/layout/IconCircleLabelList"/>
    <dgm:cxn modelId="{AD1AB552-CCE0-4911-BB9E-5D4A60B21F4F}" type="presParOf" srcId="{C998AB0A-577D-44AA-A068-F634DDE7BD47}" destId="{9B0C8FBF-0BDD-48A5-967E-F3FE71659F6A}" srcOrd="2" destOrd="0" presId="urn:microsoft.com/office/officeart/2018/5/layout/IconCircleLabelList"/>
    <dgm:cxn modelId="{8558F796-2D01-40FE-A21A-7530EEBC3BC3}" type="presParOf" srcId="{C998AB0A-577D-44AA-A068-F634DDE7BD47}" destId="{7E6FE37A-5DB0-4899-9FCB-0CE39BC185F8}" srcOrd="3" destOrd="0" presId="urn:microsoft.com/office/officeart/2018/5/layout/IconCircleLabelList"/>
    <dgm:cxn modelId="{1532E2BE-82E9-40A4-A6F7-40B60FC879AE}" type="presParOf" srcId="{50B3CE7C-E10B-4E23-BD93-03664997C932}" destId="{5A266296-0042-402F-92EF-D59AB148E92E}" srcOrd="3" destOrd="0" presId="urn:microsoft.com/office/officeart/2018/5/layout/IconCircleLabelList"/>
    <dgm:cxn modelId="{3A7F4DB9-1469-4F58-B633-24B7EEE084D1}" type="presParOf" srcId="{50B3CE7C-E10B-4E23-BD93-03664997C932}" destId="{ECFA770B-DE2C-4683-A038-58D0FE44BC27}" srcOrd="4" destOrd="0" presId="urn:microsoft.com/office/officeart/2018/5/layout/IconCircleLabelList"/>
    <dgm:cxn modelId="{91311827-CDAC-4BA8-B4A3-117AFD1CEE2D}" type="presParOf" srcId="{ECFA770B-DE2C-4683-A038-58D0FE44BC27}" destId="{FF93E135-77D6-48A0-8871-9BC93D705D06}" srcOrd="0" destOrd="0" presId="urn:microsoft.com/office/officeart/2018/5/layout/IconCircleLabelList"/>
    <dgm:cxn modelId="{83B7CA40-11B7-4507-8422-A40F02D469B2}" type="presParOf" srcId="{ECFA770B-DE2C-4683-A038-58D0FE44BC27}" destId="{39509775-983E-4110-B989-EE2CD6514BE0}" srcOrd="1" destOrd="0" presId="urn:microsoft.com/office/officeart/2018/5/layout/IconCircleLabelList"/>
    <dgm:cxn modelId="{A44BB251-01EB-4DEF-A28C-6D495183E4DC}" type="presParOf" srcId="{ECFA770B-DE2C-4683-A038-58D0FE44BC27}" destId="{493B43B2-705C-4AE5-8A77-D8DEEDA1B5CF}" srcOrd="2" destOrd="0" presId="urn:microsoft.com/office/officeart/2018/5/layout/IconCircleLabelList"/>
    <dgm:cxn modelId="{1EFA52DF-3C80-4DAA-BED6-AFE2F81796B2}" type="presParOf" srcId="{ECFA770B-DE2C-4683-A038-58D0FE44BC27}" destId="{1AEDC777-00B3-41D7-9AE1-23D741E941C3}" srcOrd="3" destOrd="0" presId="urn:microsoft.com/office/officeart/2018/5/layout/IconCircle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9FCF02-CAD2-4D6F-9542-AD86711168CA}">
      <dsp:nvSpPr>
        <dsp:cNvPr id="0" name=""/>
        <dsp:cNvSpPr/>
      </dsp:nvSpPr>
      <dsp:spPr>
        <a:xfrm>
          <a:off x="616949" y="310305"/>
          <a:ext cx="1818562" cy="181856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175B98-93F4-4D7C-BB95-1514AB879CD5}">
      <dsp:nvSpPr>
        <dsp:cNvPr id="0" name=""/>
        <dsp:cNvSpPr/>
      </dsp:nvSpPr>
      <dsp:spPr>
        <a:xfrm>
          <a:off x="1004512" y="697868"/>
          <a:ext cx="1043437" cy="1043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27117FB-F8A7-4A20-A8A7-EC686DDC76D0}">
      <dsp:nvSpPr>
        <dsp:cNvPr id="0" name=""/>
        <dsp:cNvSpPr/>
      </dsp:nvSpPr>
      <dsp:spPr>
        <a:xfrm>
          <a:off x="35606"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defRPr cap="all"/>
          </a:pPr>
          <a:r>
            <a:rPr lang="en-US" sz="1300" kern="1200" dirty="0"/>
            <a:t>Use a linear regression model to predict food sales</a:t>
          </a:r>
        </a:p>
      </dsp:txBody>
      <dsp:txXfrm>
        <a:off x="35606" y="2695306"/>
        <a:ext cx="2981250" cy="720000"/>
      </dsp:txXfrm>
    </dsp:sp>
    <dsp:sp modelId="{BCD8CDD9-0C56-4401-ADB1-8B48DAB2C96F}">
      <dsp:nvSpPr>
        <dsp:cNvPr id="0" name=""/>
        <dsp:cNvSpPr/>
      </dsp:nvSpPr>
      <dsp:spPr>
        <a:xfrm>
          <a:off x="4119918" y="310305"/>
          <a:ext cx="1818562" cy="181856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4CA7C4-FCA1-4127-B20A-2A5C031A3CF4}">
      <dsp:nvSpPr>
        <dsp:cNvPr id="0" name=""/>
        <dsp:cNvSpPr/>
      </dsp:nvSpPr>
      <dsp:spPr>
        <a:xfrm>
          <a:off x="4507481" y="697868"/>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E6FE37A-5DB0-4899-9FCB-0CE39BC185F8}">
      <dsp:nvSpPr>
        <dsp:cNvPr id="0" name=""/>
        <dsp:cNvSpPr/>
      </dsp:nvSpPr>
      <dsp:spPr>
        <a:xfrm>
          <a:off x="3538574"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defRPr cap="all"/>
          </a:pPr>
          <a:r>
            <a:rPr lang="en-US" sz="1300" kern="1200" dirty="0"/>
            <a:t>Visuals suggest food sales are dependent on unknown, independent factor(s)</a:t>
          </a:r>
        </a:p>
      </dsp:txBody>
      <dsp:txXfrm>
        <a:off x="3538574" y="2695306"/>
        <a:ext cx="2981250" cy="720000"/>
      </dsp:txXfrm>
    </dsp:sp>
    <dsp:sp modelId="{FF93E135-77D6-48A0-8871-9BC93D705D06}">
      <dsp:nvSpPr>
        <dsp:cNvPr id="0" name=""/>
        <dsp:cNvSpPr/>
      </dsp:nvSpPr>
      <dsp:spPr>
        <a:xfrm>
          <a:off x="7622887" y="310305"/>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9509775-983E-4110-B989-EE2CD6514BE0}">
      <dsp:nvSpPr>
        <dsp:cNvPr id="0" name=""/>
        <dsp:cNvSpPr/>
      </dsp:nvSpPr>
      <dsp:spPr>
        <a:xfrm>
          <a:off x="8010450" y="697868"/>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AEDC777-00B3-41D7-9AE1-23D741E941C3}">
      <dsp:nvSpPr>
        <dsp:cNvPr id="0" name=""/>
        <dsp:cNvSpPr/>
      </dsp:nvSpPr>
      <dsp:spPr>
        <a:xfrm>
          <a:off x="7041543" y="2695306"/>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100000"/>
            </a:lnSpc>
            <a:spcBef>
              <a:spcPct val="0"/>
            </a:spcBef>
            <a:spcAft>
              <a:spcPct val="35000"/>
            </a:spcAft>
            <a:buNone/>
            <a:defRPr cap="all"/>
          </a:pPr>
          <a:r>
            <a:rPr lang="en-US" sz="1300" kern="1200" dirty="0"/>
            <a:t>Gathering data on customers’ purchase reasons is recommended for future studies</a:t>
          </a:r>
        </a:p>
      </dsp:txBody>
      <dsp:txXfrm>
        <a:off x="7041543" y="2695306"/>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2.jpeg>
</file>

<file path=ppt/media/image3.png>
</file>

<file path=ppt/media/image4.png>
</file>

<file path=ppt/media/image5.png>
</file>

<file path=ppt/media/image6.png>
</file>

<file path=ppt/media/image7.png>
</file>

<file path=ppt/media/image8.sv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E44A7B-8B37-48C3-85A6-0B49CDAAFACD}" type="datetimeFigureOut">
              <a:rPr lang="en-US" smtClean="0"/>
              <a:t>3/2/2022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BD449A-0068-4E53-9C40-1D558869FA27}" type="slidenum">
              <a:rPr lang="en-US" smtClean="0"/>
              <a:t>‹#›</a:t>
            </a:fld>
            <a:endParaRPr lang="en-US"/>
          </a:p>
        </p:txBody>
      </p:sp>
    </p:spTree>
    <p:extLst>
      <p:ext uri="{BB962C8B-B14F-4D97-AF65-F5344CB8AC3E}">
        <p14:creationId xmlns:p14="http://schemas.microsoft.com/office/powerpoint/2010/main" val="18669247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Greetings, this is a presentation of food sales predictions by Jacob L. Vaughn.</a:t>
            </a:r>
          </a:p>
        </p:txBody>
      </p:sp>
      <p:sp>
        <p:nvSpPr>
          <p:cNvPr id="4" name="Slide Number Placeholder 3"/>
          <p:cNvSpPr>
            <a:spLocks noGrp="1"/>
          </p:cNvSpPr>
          <p:nvPr>
            <p:ph type="sldNum" sz="quarter" idx="5"/>
          </p:nvPr>
        </p:nvSpPr>
        <p:spPr/>
        <p:txBody>
          <a:bodyPr/>
          <a:lstStyle/>
          <a:p>
            <a:fld id="{6EBD449A-0068-4E53-9C40-1D558869FA27}" type="slidenum">
              <a:rPr lang="en-US" smtClean="0"/>
              <a:t>1</a:t>
            </a:fld>
            <a:endParaRPr lang="en-US"/>
          </a:p>
        </p:txBody>
      </p:sp>
    </p:spTree>
    <p:extLst>
      <p:ext uri="{BB962C8B-B14F-4D97-AF65-F5344CB8AC3E}">
        <p14:creationId xmlns:p14="http://schemas.microsoft.com/office/powerpoint/2010/main" val="3422262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study, a dataset containing food sales, item type, item identifiers, item weight, item visibility, and other factors was analyzed to predict food sales. The food sales variable was isolated allowing external factors to be compared against one another to determine a pattern of customer purchasing behavior. This involved comparing item type to its overall weight, which was then measured against the total percentage sold within the dataset. Following the comparison, a linear regression and decision tree model was fit onto the dataset to predict sales. The linear regression model was more accurate during the testing and evaluation phase leading to the recommendation to use the model instead of the decision tree model.</a:t>
            </a:r>
          </a:p>
        </p:txBody>
      </p:sp>
      <p:sp>
        <p:nvSpPr>
          <p:cNvPr id="4" name="Slide Number Placeholder 3"/>
          <p:cNvSpPr>
            <a:spLocks noGrp="1"/>
          </p:cNvSpPr>
          <p:nvPr>
            <p:ph type="sldNum" sz="quarter" idx="5"/>
          </p:nvPr>
        </p:nvSpPr>
        <p:spPr/>
        <p:txBody>
          <a:bodyPr/>
          <a:lstStyle/>
          <a:p>
            <a:fld id="{6EBD449A-0068-4E53-9C40-1D558869FA27}" type="slidenum">
              <a:rPr lang="en-US" smtClean="0"/>
              <a:t>2</a:t>
            </a:fld>
            <a:endParaRPr lang="en-US"/>
          </a:p>
        </p:txBody>
      </p:sp>
    </p:spTree>
    <p:extLst>
      <p:ext uri="{BB962C8B-B14F-4D97-AF65-F5344CB8AC3E}">
        <p14:creationId xmlns:p14="http://schemas.microsoft.com/office/powerpoint/2010/main" val="3784039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bar graph shows the total count of each food item, in a respective category, sold across various types of grocery stores and/or markets. Fruits and vegetables had the highest quantity sold with snack foods in second, followed by household items and then frozen foods. There is a significant difference between the number of items sold among the top tier, middle tier, and lower tier. This could be due to the item’s shelf life, the time it takes for the item to expire, how visible the item is within the store, or another unexpected external factor.</a:t>
            </a:r>
          </a:p>
        </p:txBody>
      </p:sp>
      <p:sp>
        <p:nvSpPr>
          <p:cNvPr id="4" name="Slide Number Placeholder 3"/>
          <p:cNvSpPr>
            <a:spLocks noGrp="1"/>
          </p:cNvSpPr>
          <p:nvPr>
            <p:ph type="sldNum" sz="quarter" idx="5"/>
          </p:nvPr>
        </p:nvSpPr>
        <p:spPr/>
        <p:txBody>
          <a:bodyPr/>
          <a:lstStyle/>
          <a:p>
            <a:fld id="{6EBD449A-0068-4E53-9C40-1D558869FA27}" type="slidenum">
              <a:rPr lang="en-US" smtClean="0"/>
              <a:t>3</a:t>
            </a:fld>
            <a:endParaRPr lang="en-US"/>
          </a:p>
        </p:txBody>
      </p:sp>
    </p:spTree>
    <p:extLst>
      <p:ext uri="{BB962C8B-B14F-4D97-AF65-F5344CB8AC3E}">
        <p14:creationId xmlns:p14="http://schemas.microsoft.com/office/powerpoint/2010/main" val="4174850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bar graphs are comparing the item sales to the item weight of each item type. There is not a significant difference, collectively, to suggest that item weight either positively or negatively affects the sales of an item type. The middle line in each bar indicates the potential outlier range. This does indicate that there are stores that have a larger number of sales outside of the collective while the weight of the item type does not vary as often.</a:t>
            </a:r>
          </a:p>
        </p:txBody>
      </p:sp>
      <p:sp>
        <p:nvSpPr>
          <p:cNvPr id="4" name="Slide Number Placeholder 3"/>
          <p:cNvSpPr>
            <a:spLocks noGrp="1"/>
          </p:cNvSpPr>
          <p:nvPr>
            <p:ph type="sldNum" sz="quarter" idx="5"/>
          </p:nvPr>
        </p:nvSpPr>
        <p:spPr/>
        <p:txBody>
          <a:bodyPr/>
          <a:lstStyle/>
          <a:p>
            <a:fld id="{6EBD449A-0068-4E53-9C40-1D558869FA27}" type="slidenum">
              <a:rPr lang="en-US" smtClean="0"/>
              <a:t>4</a:t>
            </a:fld>
            <a:endParaRPr lang="en-US"/>
          </a:p>
        </p:txBody>
      </p:sp>
    </p:spTree>
    <p:extLst>
      <p:ext uri="{BB962C8B-B14F-4D97-AF65-F5344CB8AC3E}">
        <p14:creationId xmlns:p14="http://schemas.microsoft.com/office/powerpoint/2010/main" val="2657106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this pie chart, the percentage of total sales per item type can be measured and compared. Snack foods account for the highest percentage, which is accurate based on the two previous graphs</a:t>
            </a:r>
            <a:r>
              <a:rPr lang="en-US"/>
              <a:t>, where </a:t>
            </a:r>
            <a:r>
              <a:rPr lang="en-US" dirty="0"/>
              <a:t>snack foods ranked within the top five. In a close second is starchy foods that comes as a surprise based on the first bar graph presented earlier in the slide show, however, this is accurately reflected in the side-by-side graph comparison. Health and hygiene ranks as third with baking goods in a close fourth rank. This chart further undergirds the need for more information to be gathered about the customer’s needs, purchase reasons, etc. to better predict sales.</a:t>
            </a:r>
          </a:p>
        </p:txBody>
      </p:sp>
      <p:sp>
        <p:nvSpPr>
          <p:cNvPr id="4" name="Slide Number Placeholder 3"/>
          <p:cNvSpPr>
            <a:spLocks noGrp="1"/>
          </p:cNvSpPr>
          <p:nvPr>
            <p:ph type="sldNum" sz="quarter" idx="5"/>
          </p:nvPr>
        </p:nvSpPr>
        <p:spPr/>
        <p:txBody>
          <a:bodyPr/>
          <a:lstStyle/>
          <a:p>
            <a:fld id="{6EBD449A-0068-4E53-9C40-1D558869FA27}" type="slidenum">
              <a:rPr lang="en-US" smtClean="0"/>
              <a:t>5</a:t>
            </a:fld>
            <a:endParaRPr lang="en-US"/>
          </a:p>
        </p:txBody>
      </p:sp>
    </p:spTree>
    <p:extLst>
      <p:ext uri="{BB962C8B-B14F-4D97-AF65-F5344CB8AC3E}">
        <p14:creationId xmlns:p14="http://schemas.microsoft.com/office/powerpoint/2010/main" val="8442633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 graphs suggest that there is an external factor guiding customers’ purchases, whether this is an item’s shelf life, item necessity, or personal preference. It is encouraged to gather more customer relevant data on purchase behaviors to better predict food or item sales. With the current dataset, it is advised that a linear regression model be used in predicting food sales instead of a decision tree model.</a:t>
            </a:r>
          </a:p>
        </p:txBody>
      </p:sp>
      <p:sp>
        <p:nvSpPr>
          <p:cNvPr id="4" name="Slide Number Placeholder 3"/>
          <p:cNvSpPr>
            <a:spLocks noGrp="1"/>
          </p:cNvSpPr>
          <p:nvPr>
            <p:ph type="sldNum" sz="quarter" idx="5"/>
          </p:nvPr>
        </p:nvSpPr>
        <p:spPr/>
        <p:txBody>
          <a:bodyPr/>
          <a:lstStyle/>
          <a:p>
            <a:fld id="{6EBD449A-0068-4E53-9C40-1D558869FA27}" type="slidenum">
              <a:rPr lang="en-US" smtClean="0"/>
              <a:t>6</a:t>
            </a:fld>
            <a:endParaRPr lang="en-US"/>
          </a:p>
        </p:txBody>
      </p:sp>
    </p:spTree>
    <p:extLst>
      <p:ext uri="{BB962C8B-B14F-4D97-AF65-F5344CB8AC3E}">
        <p14:creationId xmlns:p14="http://schemas.microsoft.com/office/powerpoint/2010/main" val="210497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2/28/2022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2/28/2022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2/28/2022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2/28/2022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2/28/2022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6.xml"/><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Food sales predictions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Jacob L. Vaughn</a:t>
            </a:r>
          </a:p>
        </p:txBody>
      </p:sp>
      <p:pic>
        <p:nvPicPr>
          <p:cNvPr id="5" name="Audio 4">
            <a:hlinkClick r:id="" action="ppaction://media"/>
            <a:extLst>
              <a:ext uri="{FF2B5EF4-FFF2-40B4-BE49-F238E27FC236}">
                <a16:creationId xmlns:a16="http://schemas.microsoft.com/office/drawing/2014/main" id="{01A54E5B-7C58-40D8-9F8A-4C64749266C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6328"/>
    </mc:Choice>
    <mc:Fallback>
      <p:transition spd="slow" advTm="6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0B3B2-0627-4AAA-B1A7-9BC4B6160B0D}"/>
              </a:ext>
            </a:extLst>
          </p:cNvPr>
          <p:cNvSpPr>
            <a:spLocks noGrp="1"/>
          </p:cNvSpPr>
          <p:nvPr>
            <p:ph type="title"/>
          </p:nvPr>
        </p:nvSpPr>
        <p:spPr/>
        <p:txBody>
          <a:bodyPr/>
          <a:lstStyle/>
          <a:p>
            <a:r>
              <a:rPr lang="en-US" dirty="0"/>
              <a:t>Food Sales Predictions	</a:t>
            </a:r>
          </a:p>
        </p:txBody>
      </p:sp>
      <p:sp>
        <p:nvSpPr>
          <p:cNvPr id="3" name="Content Placeholder 2">
            <a:extLst>
              <a:ext uri="{FF2B5EF4-FFF2-40B4-BE49-F238E27FC236}">
                <a16:creationId xmlns:a16="http://schemas.microsoft.com/office/drawing/2014/main" id="{A3816B80-08C3-464B-8F01-89E84369CD0C}"/>
              </a:ext>
            </a:extLst>
          </p:cNvPr>
          <p:cNvSpPr>
            <a:spLocks noGrp="1"/>
          </p:cNvSpPr>
          <p:nvPr>
            <p:ph idx="1"/>
          </p:nvPr>
        </p:nvSpPr>
        <p:spPr/>
        <p:txBody>
          <a:bodyPr/>
          <a:lstStyle/>
          <a:p>
            <a:r>
              <a:rPr lang="en-US" dirty="0"/>
              <a:t>Analyzed and interpreted a random dataset to predict future sales</a:t>
            </a:r>
          </a:p>
          <a:p>
            <a:r>
              <a:rPr lang="en-US" dirty="0"/>
              <a:t>Isolated the food sales variable</a:t>
            </a:r>
          </a:p>
          <a:p>
            <a:r>
              <a:rPr lang="en-US" dirty="0"/>
              <a:t>Use graphs to compare both internal and external factors to determine a pattern of customer purchasing behavior</a:t>
            </a:r>
          </a:p>
          <a:p>
            <a:r>
              <a:rPr lang="en-US" dirty="0"/>
              <a:t>Two models fit onto dataset to predict sales</a:t>
            </a:r>
          </a:p>
          <a:p>
            <a:pPr lvl="1"/>
            <a:r>
              <a:rPr lang="en-US" dirty="0"/>
              <a:t>Linear Regression Model</a:t>
            </a:r>
          </a:p>
          <a:p>
            <a:pPr lvl="1"/>
            <a:r>
              <a:rPr lang="en-US" dirty="0"/>
              <a:t>Decision Tree Model</a:t>
            </a:r>
          </a:p>
          <a:p>
            <a:r>
              <a:rPr lang="en-US" dirty="0"/>
              <a:t>Linear regression model was a better predicter</a:t>
            </a:r>
          </a:p>
          <a:p>
            <a:pPr lvl="1"/>
            <a:r>
              <a:rPr lang="en-US" dirty="0"/>
              <a:t>Use of this model is recommended</a:t>
            </a:r>
          </a:p>
          <a:p>
            <a:r>
              <a:rPr lang="en-US" dirty="0"/>
              <a:t>Moving forward, would recommend more data be gathered pertaining to the item purchases, the reasons purchased, and other external factors that could be better to predict future sales </a:t>
            </a:r>
          </a:p>
          <a:p>
            <a:endParaRPr lang="en-US" dirty="0"/>
          </a:p>
          <a:p>
            <a:endParaRPr lang="en-US" dirty="0"/>
          </a:p>
        </p:txBody>
      </p:sp>
      <p:pic>
        <p:nvPicPr>
          <p:cNvPr id="5" name="Audio 4">
            <a:hlinkClick r:id="" action="ppaction://media"/>
            <a:extLst>
              <a:ext uri="{FF2B5EF4-FFF2-40B4-BE49-F238E27FC236}">
                <a16:creationId xmlns:a16="http://schemas.microsoft.com/office/drawing/2014/main" id="{E760FC8E-265B-4856-8468-B8C4A43B3B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81299556"/>
      </p:ext>
    </p:extLst>
  </p:cSld>
  <p:clrMapOvr>
    <a:masterClrMapping/>
  </p:clrMapOvr>
  <mc:AlternateContent xmlns:mc="http://schemas.openxmlformats.org/markup-compatibility/2006">
    <mc:Choice xmlns:p14="http://schemas.microsoft.com/office/powerpoint/2010/main" Requires="p14">
      <p:transition spd="slow" p14:dur="2000" advTm="46240"/>
    </mc:Choice>
    <mc:Fallback>
      <p:transition spd="slow" advTm="46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9876BA-BF40-43D5-A158-73B8B1EE7F15}"/>
              </a:ext>
            </a:extLst>
          </p:cNvPr>
          <p:cNvSpPr>
            <a:spLocks noGrp="1"/>
          </p:cNvSpPr>
          <p:nvPr>
            <p:ph type="title"/>
          </p:nvPr>
        </p:nvSpPr>
        <p:spPr/>
        <p:txBody>
          <a:bodyPr/>
          <a:lstStyle/>
          <a:p>
            <a:r>
              <a:rPr lang="en-US" dirty="0"/>
              <a:t>Number of Food Items</a:t>
            </a:r>
          </a:p>
        </p:txBody>
      </p:sp>
      <p:sp>
        <p:nvSpPr>
          <p:cNvPr id="4" name="Text Placeholder 3">
            <a:extLst>
              <a:ext uri="{FF2B5EF4-FFF2-40B4-BE49-F238E27FC236}">
                <a16:creationId xmlns:a16="http://schemas.microsoft.com/office/drawing/2014/main" id="{0E19981A-D435-46AA-AADC-E4C26169F31C}"/>
              </a:ext>
            </a:extLst>
          </p:cNvPr>
          <p:cNvSpPr>
            <a:spLocks noGrp="1"/>
          </p:cNvSpPr>
          <p:nvPr>
            <p:ph type="body" sz="half" idx="2"/>
          </p:nvPr>
        </p:nvSpPr>
        <p:spPr/>
        <p:txBody>
          <a:bodyPr>
            <a:normAutofit lnSpcReduction="10000"/>
          </a:bodyPr>
          <a:lstStyle/>
          <a:p>
            <a:pPr marL="285750" indent="-285750">
              <a:buFont typeface="Arial" panose="020B0604020202020204" pitchFamily="34" charset="0"/>
              <a:buChar char="•"/>
            </a:pPr>
            <a:r>
              <a:rPr lang="en-US" dirty="0"/>
              <a:t>Fruits and Vegetables rank #1, followed by Snack Foods, and household items</a:t>
            </a:r>
          </a:p>
          <a:p>
            <a:pPr marL="285750" indent="-285750">
              <a:buFont typeface="Arial" panose="020B0604020202020204" pitchFamily="34" charset="0"/>
              <a:buChar char="•"/>
            </a:pPr>
            <a:r>
              <a:rPr lang="en-US" dirty="0"/>
              <a:t>Large gap between top, middle, and bottom values</a:t>
            </a:r>
          </a:p>
          <a:p>
            <a:pPr marL="285750" indent="-285750">
              <a:buFont typeface="Arial" panose="020B0604020202020204" pitchFamily="34" charset="0"/>
              <a:buChar char="•"/>
            </a:pPr>
            <a:r>
              <a:rPr lang="en-US" dirty="0"/>
              <a:t>Prompts questions concerning why items are sold in larger quantities</a:t>
            </a:r>
          </a:p>
        </p:txBody>
      </p:sp>
      <p:pic>
        <p:nvPicPr>
          <p:cNvPr id="3088" name="Picture 16">
            <a:extLst>
              <a:ext uri="{FF2B5EF4-FFF2-40B4-BE49-F238E27FC236}">
                <a16:creationId xmlns:a16="http://schemas.microsoft.com/office/drawing/2014/main" id="{0C7F6A22-FB4A-483E-9F48-9F93421F293E}"/>
              </a:ext>
            </a:extLst>
          </p:cNvPr>
          <p:cNvPicPr>
            <a:picLocks noGrp="1" noChangeAspect="1" noChangeArrowheads="1"/>
          </p:cNvPicPr>
          <p:nvPr>
            <p:ph type="pic" idx="1"/>
          </p:nvPr>
        </p:nvPicPr>
        <p:blipFill>
          <a:blip r:embed="rId5">
            <a:extLst>
              <a:ext uri="{28A0092B-C50C-407E-A947-70E740481C1C}">
                <a14:useLocalDpi xmlns:a14="http://schemas.microsoft.com/office/drawing/2010/main" val="0"/>
              </a:ext>
            </a:extLst>
          </a:blip>
          <a:srcRect l="903" r="903"/>
          <a:stretch>
            <a:fillRect/>
          </a:stretch>
        </p:blipFill>
        <p:spPr bwMode="auto">
          <a:xfrm>
            <a:off x="228600" y="0"/>
            <a:ext cx="76962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2" name="Audio 11">
            <a:hlinkClick r:id="" action="ppaction://media"/>
            <a:extLst>
              <a:ext uri="{FF2B5EF4-FFF2-40B4-BE49-F238E27FC236}">
                <a16:creationId xmlns:a16="http://schemas.microsoft.com/office/drawing/2014/main" id="{BBF1AE0C-53DA-471E-BC01-29B45400121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95260815"/>
      </p:ext>
    </p:extLst>
  </p:cSld>
  <p:clrMapOvr>
    <a:masterClrMapping/>
  </p:clrMapOvr>
  <mc:AlternateContent xmlns:mc="http://schemas.openxmlformats.org/markup-compatibility/2006">
    <mc:Choice xmlns:p14="http://schemas.microsoft.com/office/powerpoint/2010/main" Requires="p14">
      <p:transition spd="slow" p14:dur="2000" advTm="34793"/>
    </mc:Choice>
    <mc:Fallback>
      <p:transition spd="slow" advTm="34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07B67CF-D651-4E58-8087-5B7EB3858BFE}"/>
              </a:ext>
            </a:extLst>
          </p:cNvPr>
          <p:cNvPicPr>
            <a:picLocks noGrp="1" noChangeAspect="1" noChangeArrowheads="1"/>
          </p:cNvPicPr>
          <p:nvPr>
            <p:ph type="pic" idx="1"/>
          </p:nvPr>
        </p:nvPicPr>
        <p:blipFill rotWithShape="1">
          <a:blip r:embed="rId5">
            <a:extLst>
              <a:ext uri="{28A0092B-C50C-407E-A947-70E740481C1C}">
                <a14:useLocalDpi xmlns:a14="http://schemas.microsoft.com/office/drawing/2010/main" val="0"/>
              </a:ext>
            </a:extLst>
          </a:blip>
          <a:stretch/>
        </p:blipFill>
        <p:spPr bwMode="auto">
          <a:xfrm>
            <a:off x="228599" y="195943"/>
            <a:ext cx="7696201" cy="6387737"/>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71" name="Title 2">
            <a:extLst>
              <a:ext uri="{FF2B5EF4-FFF2-40B4-BE49-F238E27FC236}">
                <a16:creationId xmlns:a16="http://schemas.microsoft.com/office/drawing/2014/main" id="{A889BC0A-5E65-4ED7-A8E8-05C2FF876FFF}"/>
              </a:ext>
            </a:extLst>
          </p:cNvPr>
          <p:cNvSpPr>
            <a:spLocks noGrp="1"/>
          </p:cNvSpPr>
          <p:nvPr>
            <p:ph type="title"/>
          </p:nvPr>
        </p:nvSpPr>
        <p:spPr>
          <a:xfrm>
            <a:off x="8477250" y="603504"/>
            <a:ext cx="3144774" cy="1645920"/>
          </a:xfrm>
        </p:spPr>
        <p:txBody>
          <a:bodyPr/>
          <a:lstStyle/>
          <a:p>
            <a:r>
              <a:rPr lang="en-US" dirty="0"/>
              <a:t>Comparing Item Sales with Item Weight</a:t>
            </a:r>
          </a:p>
        </p:txBody>
      </p:sp>
      <p:sp>
        <p:nvSpPr>
          <p:cNvPr id="73" name="Text Placeholder 3">
            <a:extLst>
              <a:ext uri="{FF2B5EF4-FFF2-40B4-BE49-F238E27FC236}">
                <a16:creationId xmlns:a16="http://schemas.microsoft.com/office/drawing/2014/main" id="{87999E0C-ED95-4C50-8400-BF59C4EA733C}"/>
              </a:ext>
            </a:extLst>
          </p:cNvPr>
          <p:cNvSpPr>
            <a:spLocks noGrp="1"/>
          </p:cNvSpPr>
          <p:nvPr>
            <p:ph type="body" sz="half" idx="2"/>
          </p:nvPr>
        </p:nvSpPr>
        <p:spPr>
          <a:xfrm>
            <a:off x="8477250" y="2386584"/>
            <a:ext cx="3144774" cy="3511296"/>
          </a:xfrm>
        </p:spPr>
        <p:txBody>
          <a:bodyPr/>
          <a:lstStyle/>
          <a:p>
            <a:pPr marL="285750" indent="-285750">
              <a:buFont typeface="Arial" panose="020B0604020202020204" pitchFamily="34" charset="0"/>
              <a:buChar char="•"/>
            </a:pPr>
            <a:r>
              <a:rPr lang="en-US" dirty="0"/>
              <a:t>Item sales is not directly affected by item weight</a:t>
            </a:r>
          </a:p>
          <a:p>
            <a:pPr marL="285750" indent="-285750">
              <a:buFont typeface="Arial" panose="020B0604020202020204" pitchFamily="34" charset="0"/>
              <a:buChar char="•"/>
            </a:pPr>
            <a:r>
              <a:rPr lang="en-US" dirty="0"/>
              <a:t>Item sales have a higher outlier range</a:t>
            </a:r>
          </a:p>
          <a:p>
            <a:pPr marL="285750" indent="-285750">
              <a:buFont typeface="Arial" panose="020B0604020202020204" pitchFamily="34" charset="0"/>
              <a:buChar char="•"/>
            </a:pPr>
            <a:r>
              <a:rPr lang="en-US" dirty="0"/>
              <a:t>Item weight remains relatively consistent within item type</a:t>
            </a:r>
          </a:p>
        </p:txBody>
      </p:sp>
      <p:pic>
        <p:nvPicPr>
          <p:cNvPr id="4" name="Audio 3">
            <a:hlinkClick r:id="" action="ppaction://media"/>
            <a:extLst>
              <a:ext uri="{FF2B5EF4-FFF2-40B4-BE49-F238E27FC236}">
                <a16:creationId xmlns:a16="http://schemas.microsoft.com/office/drawing/2014/main" id="{B7584A04-8954-4983-AD37-65505D19076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43219370"/>
      </p:ext>
    </p:extLst>
  </p:cSld>
  <p:clrMapOvr>
    <a:masterClrMapping/>
  </p:clrMapOvr>
  <mc:AlternateContent xmlns:mc="http://schemas.openxmlformats.org/markup-compatibility/2006">
    <mc:Choice xmlns:p14="http://schemas.microsoft.com/office/powerpoint/2010/main" Requires="p14">
      <p:transition spd="slow" p14:dur="2000" advTm="31031"/>
    </mc:Choice>
    <mc:Fallback>
      <p:transition spd="slow" advTm="31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1BF0AC-59E2-42E9-92F1-B6E4A8D0808D}"/>
              </a:ext>
            </a:extLst>
          </p:cNvPr>
          <p:cNvSpPr>
            <a:spLocks noGrp="1"/>
          </p:cNvSpPr>
          <p:nvPr>
            <p:ph type="title"/>
          </p:nvPr>
        </p:nvSpPr>
        <p:spPr/>
        <p:txBody>
          <a:bodyPr/>
          <a:lstStyle/>
          <a:p>
            <a:r>
              <a:rPr lang="en-US" dirty="0"/>
              <a:t>Percentage of Total Sales per Item Type</a:t>
            </a:r>
          </a:p>
        </p:txBody>
      </p:sp>
      <p:sp>
        <p:nvSpPr>
          <p:cNvPr id="4" name="Text Placeholder 3">
            <a:extLst>
              <a:ext uri="{FF2B5EF4-FFF2-40B4-BE49-F238E27FC236}">
                <a16:creationId xmlns:a16="http://schemas.microsoft.com/office/drawing/2014/main" id="{A74D5437-83E3-4658-A84A-34CD96A2DF8A}"/>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Pie chart displays percentage of total sales per item type</a:t>
            </a:r>
          </a:p>
          <a:p>
            <a:pPr marL="285750" indent="-285750">
              <a:buFont typeface="Arial" panose="020B0604020202020204" pitchFamily="34" charset="0"/>
              <a:buChar char="•"/>
            </a:pPr>
            <a:r>
              <a:rPr lang="en-US" dirty="0"/>
              <a:t>Snack foods accounts for highest percentage</a:t>
            </a:r>
          </a:p>
        </p:txBody>
      </p:sp>
      <p:pic>
        <p:nvPicPr>
          <p:cNvPr id="2050" name="Picture 2">
            <a:extLst>
              <a:ext uri="{FF2B5EF4-FFF2-40B4-BE49-F238E27FC236}">
                <a16:creationId xmlns:a16="http://schemas.microsoft.com/office/drawing/2014/main" id="{8290443B-450E-4BF3-9895-9EF271068450}"/>
              </a:ext>
            </a:extLst>
          </p:cNvPr>
          <p:cNvPicPr>
            <a:picLocks noGrp="1" noChangeAspect="1" noChangeArrowheads="1"/>
          </p:cNvPicPr>
          <p:nvPr>
            <p:ph type="pic" idx="1"/>
          </p:nvPr>
        </p:nvPicPr>
        <p:blipFill>
          <a:blip r:embed="rId5">
            <a:extLst>
              <a:ext uri="{28A0092B-C50C-407E-A947-70E740481C1C}">
                <a14:useLocalDpi xmlns:a14="http://schemas.microsoft.com/office/drawing/2010/main" val="0"/>
              </a:ext>
            </a:extLst>
          </a:blip>
          <a:srcRect t="1052" b="1052"/>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8E5725D2-517F-4000-A8D0-64C1C0FD533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98184519"/>
      </p:ext>
    </p:extLst>
  </p:cSld>
  <p:clrMapOvr>
    <a:masterClrMapping/>
  </p:clrMapOvr>
  <mc:AlternateContent xmlns:mc="http://schemas.openxmlformats.org/markup-compatibility/2006">
    <mc:Choice xmlns:p14="http://schemas.microsoft.com/office/powerpoint/2010/main" Requires="p14">
      <p:transition spd="slow" p14:dur="2000" advTm="44801"/>
    </mc:Choice>
    <mc:Fallback>
      <p:transition spd="slow" advTm="44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a:normAutofit/>
          </a:bodyPr>
          <a:lstStyle/>
          <a:p>
            <a:pPr algn="ctr"/>
            <a:r>
              <a:rPr lang="en-US" dirty="0"/>
              <a:t>Conclusion</a:t>
            </a:r>
          </a:p>
        </p:txBody>
      </p:sp>
      <p:graphicFrame>
        <p:nvGraphicFramePr>
          <p:cNvPr id="5" name="Content Placeholder 2" descr="SmartArt graphic">
            <a:extLst>
              <a:ext uri="{FF2B5EF4-FFF2-40B4-BE49-F238E27FC236}">
                <a16:creationId xmlns:a16="http://schemas.microsoft.com/office/drawing/2014/main" id="{91DB1382-7276-49FA-9632-38D558F457E3}"/>
              </a:ext>
            </a:extLst>
          </p:cNvPr>
          <p:cNvGraphicFramePr>
            <a:graphicFrameLocks noGrp="1"/>
          </p:cNvGraphicFramePr>
          <p:nvPr>
            <p:ph idx="1"/>
            <p:extLst>
              <p:ext uri="{D42A27DB-BD31-4B8C-83A1-F6EECF244321}">
                <p14:modId xmlns:p14="http://schemas.microsoft.com/office/powerpoint/2010/main" val="1326621818"/>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8ED27036-BBB6-4D32-A222-B36A2496D98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3243182"/>
      </p:ext>
    </p:extLst>
  </p:cSld>
  <p:clrMapOvr>
    <a:masterClrMapping/>
  </p:clrMapOvr>
  <mc:AlternateContent xmlns:mc="http://schemas.openxmlformats.org/markup-compatibility/2006">
    <mc:Choice xmlns:p14="http://schemas.microsoft.com/office/powerpoint/2010/main" Requires="p14">
      <p:transition spd="slow" p14:dur="2000" advTm="30033"/>
    </mc:Choice>
    <mc:Fallback>
      <p:transition spd="slow" advTm="300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{A0577A75-7C69-4536-B9AD-C1009B175DCF}tf78438558_win32</Template>
  <TotalTime>4442</TotalTime>
  <Words>777</Words>
  <Application>Microsoft Office PowerPoint</Application>
  <PresentationFormat>Widescreen</PresentationFormat>
  <Paragraphs>39</Paragraphs>
  <Slides>6</Slides>
  <Notes>6</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Century Gothic</vt:lpstr>
      <vt:lpstr>Garamond</vt:lpstr>
      <vt:lpstr>SavonVTI</vt:lpstr>
      <vt:lpstr>Food sales predictions</vt:lpstr>
      <vt:lpstr>Food Sales Predictions </vt:lpstr>
      <vt:lpstr>Number of Food Items</vt:lpstr>
      <vt:lpstr>Comparing Item Sales with Item Weight</vt:lpstr>
      <vt:lpstr>Percentage of Total Sales per Item Type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Jacob Vaughn</dc:creator>
  <cp:lastModifiedBy>Jacob Vaughn</cp:lastModifiedBy>
  <cp:revision>18</cp:revision>
  <dcterms:created xsi:type="dcterms:W3CDTF">2022-02-28T19:37:28Z</dcterms:created>
  <dcterms:modified xsi:type="dcterms:W3CDTF">2022-03-03T21:39:29Z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